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  <p:sldMasterId id="2147483696" r:id="rId4"/>
    <p:sldMasterId id="2147483700" r:id="rId5"/>
  </p:sldMasterIdLst>
  <p:notesMasterIdLst>
    <p:notesMasterId r:id="rId35"/>
  </p:notesMasterIdLst>
  <p:handoutMasterIdLst>
    <p:handoutMasterId r:id="rId36"/>
  </p:handoutMasterIdLst>
  <p:sldIdLst>
    <p:sldId id="259" r:id="rId6"/>
    <p:sldId id="413" r:id="rId7"/>
    <p:sldId id="430" r:id="rId8"/>
    <p:sldId id="424" r:id="rId9"/>
    <p:sldId id="445" r:id="rId10"/>
    <p:sldId id="431" r:id="rId11"/>
    <p:sldId id="432" r:id="rId12"/>
    <p:sldId id="429" r:id="rId13"/>
    <p:sldId id="433" r:id="rId14"/>
    <p:sldId id="435" r:id="rId15"/>
    <p:sldId id="436" r:id="rId16"/>
    <p:sldId id="421" r:id="rId17"/>
    <p:sldId id="422" r:id="rId18"/>
    <p:sldId id="423" r:id="rId19"/>
    <p:sldId id="437" r:id="rId20"/>
    <p:sldId id="438" r:id="rId21"/>
    <p:sldId id="439" r:id="rId22"/>
    <p:sldId id="440" r:id="rId23"/>
    <p:sldId id="441" r:id="rId24"/>
    <p:sldId id="442" r:id="rId25"/>
    <p:sldId id="447" r:id="rId26"/>
    <p:sldId id="446" r:id="rId27"/>
    <p:sldId id="444" r:id="rId28"/>
    <p:sldId id="425" r:id="rId29"/>
    <p:sldId id="434" r:id="rId30"/>
    <p:sldId id="418" r:id="rId31"/>
    <p:sldId id="419" r:id="rId32"/>
    <p:sldId id="420" r:id="rId33"/>
    <p:sldId id="412" r:id="rId3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48"/>
  </p:normalViewPr>
  <p:slideViewPr>
    <p:cSldViewPr snapToGrid="0" snapToObjects="1">
      <p:cViewPr varScale="1">
        <p:scale>
          <a:sx n="149" d="100"/>
          <a:sy n="149" d="100"/>
        </p:scale>
        <p:origin x="126" y="3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E332A3-6536-4F80-939E-F4B69FD9C790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541EA4-BEB2-40E6-B75D-3E487EA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C0D745-92D1-4FD7-A6BC-0C8B52E0248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971A58-AEAB-4950-990B-8A8C8E47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5ECE8-8940-884D-B41D-5B9C79932B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2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755650"/>
            <a:ext cx="6716713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6070">
              <a:defRPr/>
            </a:pPr>
            <a:fld id="{5C05ECE8-8940-884D-B41D-5B9C79932B1A}" type="slidenum">
              <a:rPr lang="en-US" sz="1500">
                <a:solidFill>
                  <a:prstClr val="black"/>
                </a:solidFill>
                <a:latin typeface="Calibri"/>
              </a:rPr>
              <a:pPr defTabSz="506070">
                <a:defRPr/>
              </a:pPr>
              <a:t>18</a:t>
            </a:fld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48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755650"/>
            <a:ext cx="6716713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6070">
              <a:defRPr/>
            </a:pPr>
            <a:fld id="{5C05ECE8-8940-884D-B41D-5B9C79932B1A}" type="slidenum">
              <a:rPr lang="en-US" sz="1500">
                <a:solidFill>
                  <a:prstClr val="black"/>
                </a:solidFill>
                <a:latin typeface="Calibri"/>
              </a:rPr>
              <a:pPr defTabSz="506070">
                <a:defRPr/>
              </a:pPr>
              <a:t>19</a:t>
            </a:fld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28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66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65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4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8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3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5ECE8-8940-884D-B41D-5B9C79932B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3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3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50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7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53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734">
              <a:defRPr/>
            </a:pPr>
            <a:fld id="{5C05ECE8-8940-884D-B41D-5B9C79932B1A}" type="slidenum">
              <a:rPr lang="en-US">
                <a:solidFill>
                  <a:prstClr val="black"/>
                </a:solidFill>
                <a:latin typeface="Calibri"/>
              </a:rPr>
              <a:pPr defTabSz="47873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12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755650"/>
            <a:ext cx="6716713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6070">
              <a:defRPr/>
            </a:pPr>
            <a:fld id="{5C05ECE8-8940-884D-B41D-5B9C79932B1A}" type="slidenum">
              <a:rPr lang="en-US" sz="1500">
                <a:solidFill>
                  <a:prstClr val="black"/>
                </a:solidFill>
                <a:latin typeface="Calibri"/>
              </a:rPr>
              <a:pPr defTabSz="506070">
                <a:defRPr/>
              </a:pPr>
              <a:t>15</a:t>
            </a:fld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30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755650"/>
            <a:ext cx="6716713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8AE2A4AB-1D51-4130-B52D-D69ED69C72CD}" type="slidenum">
              <a:rPr lang="en-US" sz="1400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16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6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755650"/>
            <a:ext cx="6716713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06070">
              <a:defRPr/>
            </a:pPr>
            <a:fld id="{5C05ECE8-8940-884D-B41D-5B9C79932B1A}" type="slidenum">
              <a:rPr lang="en-US" sz="1500">
                <a:solidFill>
                  <a:prstClr val="black"/>
                </a:solidFill>
                <a:latin typeface="Calibri"/>
              </a:rPr>
              <a:pPr defTabSz="506070">
                <a:defRPr/>
              </a:pPr>
              <a:t>17</a:t>
            </a:fld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28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748" y="610920"/>
            <a:ext cx="5018451" cy="11017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9748" y="1918138"/>
            <a:ext cx="5089066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F727-4404-6649-95C2-5175A8FE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A000A-7586-3D43-A9C2-6C35FB63E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9E3D7-A7EE-3048-95CC-00C5F587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F32B-E797-4346-B868-D49706E7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EBD4A-CBC5-0D47-BD7F-54C4D673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23B0-16A7-1145-9F05-1B43E2A4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05B-8AE0-0D4A-AFA5-837CADBA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9BA3B-8AB1-C648-B0B8-C37A8E2E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41BE-C27A-9540-98CE-84FA89CB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9EE66-E61C-AF45-8130-9B5A8FD1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75E-0E03-2B45-AD69-747549A5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64E1-7CAA-4648-AFCB-84BE7172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5CF6-A668-694C-B1A3-46AE825C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83E0-A364-3648-A2E0-33212CFE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3B81-CAFA-C54B-A387-4D228C4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8D30-2DA9-E644-866A-51450496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93D2-DEF0-2342-BAC9-1BF2D93D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24DCB-251D-8449-B32B-601332F6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FFAD5-CCCA-3D4C-8F03-1AEE0795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585F0-F842-BC4C-98D1-91D386D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C615E-50EB-3645-8445-BB6A4096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7FD5-3406-754E-B1A6-5912A6D7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BA85D-1A18-4341-AB28-6B5B42E8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A20F-11AA-D24C-B374-0BA305535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9534C-87FF-6544-BED0-64D25E4FF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72B6-2216-304D-9C41-18F89AC7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32F0B-D3BB-8C44-82A8-90CAABFA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1BEC3-3F0D-A448-8C94-CD3F5307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5CE17-740F-6045-94B3-D071519E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034-0155-944D-98B4-59F74728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60F90-1A36-9E46-9479-E5361246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C8EFD-2376-B247-9F61-D6E9B3F8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4EDB1-B1FE-504D-9BA5-B8143880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A6EE-34F7-9845-8F97-56FE1E4E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63587-951E-4645-A143-0EB6553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5E58-26E5-BB4F-AA82-1059CF6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BBBD-E369-4641-ABDF-C76ACE2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6DB9-C8AB-2E44-9873-F1DEA955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59313-F1D9-5645-AAB8-B074469C8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89C9-7078-4442-98BF-4C648DF7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293B-2802-FE4C-B9CB-DF11FAE1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3FFA-CABE-204D-9A57-4645B134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0BF6-186A-7F47-BF63-41C92C29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A61FE-C700-6647-B5BC-1A0C865A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C1732-6A08-FD43-9550-C7AF1495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C01D-7B67-6B4E-9EC9-3D9BAEF2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FE4EB-CA4A-FF4B-8435-66B6A409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9197-8557-7F4C-A5B1-66458F5A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7685-39A1-2545-9D9A-C56585F1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57597-426F-B64E-8585-B36A13FAC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3E57-0EA9-A04E-A24F-CF6F2D9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0D6E-67A0-4944-AAF4-28FCB0D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3BDA-B81B-F84E-966D-1A53A494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50FB-49C0-3647-BAE9-FD65268E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627F2-835F-A747-A8C6-7ED2358F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3720-59FB-6A4E-8F04-FFFB9E81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A830-8CE3-8C4A-BED0-CD5F1221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0E2F0-8A65-0245-8CC4-F17D9665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1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1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1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80D9AE27-DE03-4CE5-8726-675A45DC82F7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6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CBC187D-4D1B-4C4E-9F89-5D6783A4093A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4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E92E1EA6-6D8F-49B6-90E3-6BCDE4B9336C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77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C7D67AA-A7DE-48BF-8DB6-F4DB2C55E050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5B565E2E-DE91-45F1-AA1D-5C60ED4BC14C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99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763FED9F-FB81-44B9-8BC2-80335B7C72F7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3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9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9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D9034F9-780D-43F2-865F-D03DCFBD9794}" type="datetime1">
              <a:rPr lang="en-US" sz="1350" smtClean="0">
                <a:solidFill>
                  <a:prstClr val="black"/>
                </a:solidFill>
              </a:rPr>
              <a:pPr defTabSz="342900"/>
              <a:t>4/17/2019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E75857B-D3E5-4231-A989-730E9314487D}" type="datetimeFigureOut">
              <a:rPr lang="en-US" sz="1350" smtClean="0">
                <a:solidFill>
                  <a:prstClr val="black"/>
                </a:solidFill>
              </a:rPr>
              <a:pPr defTabSz="342900">
                <a:defRPr/>
              </a:pPr>
              <a:t>4/17/2019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79D9595-2536-4A14-8780-1B48EDC06C74}" type="slidenum">
              <a:rPr lang="en-US" sz="1350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8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FBAF9-D7B4-904F-BC7D-281B4E12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6" y="887702"/>
            <a:ext cx="396413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9B02-8724-394F-95B0-B656A10C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2421082"/>
            <a:ext cx="4358986" cy="220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9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bpne.com/" TargetMode="External"/><Relationship Id="rId2" Type="http://schemas.openxmlformats.org/officeDocument/2006/relationships/hyperlink" Target="http://www.lsbn.state.la.us/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sbn.org/nlc-toolkit.htm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ursecompact@ncsbn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How does a Current LA Resident who Holds a LA License Obtain a LA Multistate License?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357"/>
            <a:ext cx="8229600" cy="31997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Starting July 1, 2019, go to the board of nursing website and complete the </a:t>
            </a:r>
            <a:r>
              <a:rPr lang="en-US" sz="2400" b="1" dirty="0" smtClean="0"/>
              <a:t>conversion application </a:t>
            </a:r>
            <a:r>
              <a:rPr lang="en-US" sz="2400" dirty="0" smtClean="0"/>
              <a:t>and pay the required fee. </a:t>
            </a:r>
          </a:p>
          <a:p>
            <a:r>
              <a:rPr lang="en-US" sz="2400" dirty="0" smtClean="0"/>
              <a:t>RNs go to: </a:t>
            </a:r>
            <a:r>
              <a:rPr lang="en-US" sz="2400" dirty="0" smtClean="0">
                <a:hlinkClick r:id="rId2"/>
              </a:rPr>
              <a:t>www.lsbn.state.la.us</a:t>
            </a:r>
            <a:endParaRPr lang="en-US" sz="2400" dirty="0" smtClean="0"/>
          </a:p>
          <a:p>
            <a:r>
              <a:rPr lang="en-US" sz="2400" dirty="0" smtClean="0"/>
              <a:t>LPNs go to: </a:t>
            </a:r>
            <a:r>
              <a:rPr lang="en-US" sz="2400" dirty="0" smtClean="0">
                <a:hlinkClick r:id="rId3"/>
              </a:rPr>
              <a:t>www.lsbpne.com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523047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How does a Nurse who (does not hold a LA license) </a:t>
            </a:r>
            <a:br>
              <a:rPr lang="en-US" sz="2700" dirty="0" smtClean="0"/>
            </a:br>
            <a:r>
              <a:rPr lang="en-US" sz="2700" dirty="0" smtClean="0"/>
              <a:t>and is a New LA Resident or </a:t>
            </a:r>
            <a:br>
              <a:rPr lang="en-US" sz="2700" dirty="0" smtClean="0"/>
            </a:br>
            <a:r>
              <a:rPr lang="en-US" sz="2700" dirty="0" smtClean="0"/>
              <a:t>a New Graduate Making LA the PSOR </a:t>
            </a:r>
            <a:br>
              <a:rPr lang="en-US" sz="2700" dirty="0" smtClean="0"/>
            </a:br>
            <a:r>
              <a:rPr lang="en-US" sz="2700" dirty="0" smtClean="0"/>
              <a:t>Obtain a Multistate License?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28089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Starting July 1, 2019, nurses making LA their new primary state of residency and applying for license by endorsement or license by examination will automatically be considered for a LA multistate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11 Uniform Licensure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44" y="1160584"/>
            <a:ext cx="4214813" cy="3606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To receive a </a:t>
            </a:r>
            <a:r>
              <a:rPr lang="en-US" sz="2100" b="1" dirty="0"/>
              <a:t>multistate</a:t>
            </a:r>
            <a:r>
              <a:rPr lang="en-US" sz="2100" dirty="0"/>
              <a:t> license, a nurse must:</a:t>
            </a:r>
          </a:p>
          <a:p>
            <a:pPr marL="385763" indent="-385763">
              <a:lnSpc>
                <a:spcPct val="160000"/>
              </a:lnSpc>
              <a:buFont typeface="+mj-lt"/>
              <a:buAutoNum type="arabicParenR"/>
            </a:pPr>
            <a:r>
              <a:rPr lang="en-US" sz="2100" dirty="0"/>
              <a:t>Meet the home state’s qualifications</a:t>
            </a:r>
          </a:p>
          <a:p>
            <a:pPr marL="385763" indent="-385763">
              <a:lnSpc>
                <a:spcPct val="160000"/>
              </a:lnSpc>
              <a:buFont typeface="+mj-lt"/>
              <a:buAutoNum type="arabicParenR"/>
            </a:pPr>
            <a:r>
              <a:rPr lang="en-US" sz="2100" dirty="0"/>
              <a:t>Graduate from qualifying education program (or graduated from a foreign program verified by independent credentials review agency)</a:t>
            </a:r>
          </a:p>
          <a:p>
            <a:pPr marL="385763" indent="-385763">
              <a:lnSpc>
                <a:spcPct val="160000"/>
              </a:lnSpc>
              <a:buFont typeface="+mj-lt"/>
              <a:buAutoNum type="arabicParenR"/>
            </a:pPr>
            <a:r>
              <a:rPr lang="en-US" sz="2100" dirty="0"/>
              <a:t>Pass the NCLEX-RN® or NCLEX-PN® exam (or state board test pool exam)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12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8" y="1420020"/>
            <a:ext cx="2085975" cy="27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Uniform Licensure Requirements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147397"/>
            <a:ext cx="6598627" cy="31322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100" dirty="0"/>
              <a:t>To receive a multistate license, a nurse must:</a:t>
            </a:r>
          </a:p>
          <a:p>
            <a:pPr marL="0" indent="0">
              <a:buNone/>
            </a:pPr>
            <a:endParaRPr lang="en-US" sz="2100" dirty="0"/>
          </a:p>
          <a:p>
            <a:pPr marL="385763" indent="-385763">
              <a:lnSpc>
                <a:spcPct val="150000"/>
              </a:lnSpc>
              <a:buAutoNum type="arabicParenR" startAt="4"/>
            </a:pPr>
            <a:r>
              <a:rPr lang="en-US" sz="2100" dirty="0"/>
              <a:t>Passed English proficiency exam if </a:t>
            </a:r>
            <a:r>
              <a:rPr lang="en-US" sz="2100" dirty="0" smtClean="0"/>
              <a:t>a foreign grad</a:t>
            </a:r>
          </a:p>
          <a:p>
            <a:pPr marL="385763" indent="-385763">
              <a:lnSpc>
                <a:spcPct val="150000"/>
              </a:lnSpc>
              <a:buAutoNum type="arabicParenR" startAt="4"/>
            </a:pPr>
            <a:r>
              <a:rPr lang="en-US" sz="2100" dirty="0"/>
              <a:t>Have no active discipline on a license</a:t>
            </a:r>
          </a:p>
          <a:p>
            <a:pPr marL="385763" indent="-385763">
              <a:lnSpc>
                <a:spcPct val="150000"/>
              </a:lnSpc>
              <a:buAutoNum type="arabicParenR" startAt="4"/>
            </a:pPr>
            <a:r>
              <a:rPr lang="en-US" sz="2100" dirty="0" smtClean="0"/>
              <a:t>Not </a:t>
            </a:r>
            <a:r>
              <a:rPr lang="en-US" sz="2100" dirty="0"/>
              <a:t>be currently enrolled in an alternative program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/>
              <a:t>7)  Self-disclose </a:t>
            </a:r>
            <a:r>
              <a:rPr lang="en-US" sz="2100" dirty="0"/>
              <a:t>participation in an alternative </a:t>
            </a:r>
            <a:r>
              <a:rPr lang="en-US" sz="2100" dirty="0" smtClean="0"/>
              <a:t>program 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13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Uniform Licensure Requirements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811" y="1135380"/>
            <a:ext cx="7426170" cy="3631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To receive a multistate license, a nurse must:</a:t>
            </a:r>
          </a:p>
          <a:p>
            <a:pPr marL="385763" indent="-385763">
              <a:lnSpc>
                <a:spcPct val="150000"/>
              </a:lnSpc>
              <a:buAutoNum type="arabicParenR" startAt="8"/>
            </a:pPr>
            <a:r>
              <a:rPr lang="en-US" sz="1800" dirty="0"/>
              <a:t>Submit to state/federal fingerprint-based criminal background check </a:t>
            </a:r>
          </a:p>
          <a:p>
            <a:pPr marL="385763" indent="-385763">
              <a:lnSpc>
                <a:spcPct val="150000"/>
              </a:lnSpc>
              <a:buAutoNum type="arabicParenR" startAt="8"/>
            </a:pPr>
            <a:r>
              <a:rPr lang="en-US" sz="1800" dirty="0" smtClean="0"/>
              <a:t>Have </a:t>
            </a:r>
            <a:r>
              <a:rPr lang="en-US" sz="1800" dirty="0"/>
              <a:t>no misdemeanors </a:t>
            </a:r>
            <a:r>
              <a:rPr lang="en-US" sz="1800" u="sng" dirty="0"/>
              <a:t>related to practice of nursing </a:t>
            </a:r>
            <a:r>
              <a:rPr lang="en-US" sz="1800" dirty="0"/>
              <a:t>as determined by the state board of nursing on a case by case basis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10) </a:t>
            </a:r>
            <a:r>
              <a:rPr lang="en-US" sz="1800" dirty="0" smtClean="0"/>
              <a:t>Have </a:t>
            </a:r>
            <a:r>
              <a:rPr lang="en-US" sz="1800" dirty="0"/>
              <a:t>no prior state or federal </a:t>
            </a:r>
            <a:r>
              <a:rPr lang="en-US" sz="1800" dirty="0" smtClean="0"/>
              <a:t>felonies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11) Have a Social Security Number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NOTE</a:t>
            </a:r>
            <a:r>
              <a:rPr lang="en-US" sz="1800" dirty="0">
                <a:solidFill>
                  <a:schemeClr val="tx2"/>
                </a:solidFill>
              </a:rPr>
              <a:t>: A nurse who does not meet a requirement may </a:t>
            </a:r>
            <a:r>
              <a:rPr lang="en-US" sz="1800" dirty="0" smtClean="0">
                <a:solidFill>
                  <a:schemeClr val="tx2"/>
                </a:solidFill>
              </a:rPr>
              <a:t>be eligible 		     to receive a single </a:t>
            </a:r>
            <a:r>
              <a:rPr lang="en-US" sz="1800" dirty="0">
                <a:solidFill>
                  <a:schemeClr val="tx2"/>
                </a:solidFill>
              </a:rPr>
              <a:t>state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14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15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86824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Moving Scenarios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(Changing Primary State of Residence, </a:t>
            </a:r>
            <a:br>
              <a:rPr lang="en-US" sz="3200" dirty="0" smtClean="0"/>
            </a:br>
            <a:r>
              <a:rPr lang="en-US" sz="3200" dirty="0" smtClean="0"/>
              <a:t>i.e., Changing State of Legal Residency)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8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073763"/>
                </a:solidFill>
              </a:rPr>
              <a:t>How is Primary State of Residence (PSOR) defined?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Signed Declaration of PSOR form (within the application)</a:t>
            </a:r>
          </a:p>
          <a:p>
            <a:r>
              <a:rPr lang="en-US" sz="2800" dirty="0" smtClean="0"/>
              <a:t>State Where Applicant Can Prove Legal Residence</a:t>
            </a:r>
          </a:p>
          <a:p>
            <a:pPr lvl="1"/>
            <a:r>
              <a:rPr lang="en-US" dirty="0"/>
              <a:t>Drivers license with home address</a:t>
            </a:r>
          </a:p>
          <a:p>
            <a:pPr lvl="1"/>
            <a:r>
              <a:rPr lang="en-US" dirty="0"/>
              <a:t>Voter registration card with home address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4E6C65BB-92EE-C945-AB4D-C3DA3C00AECF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16</a:t>
            </a:fld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6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17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2488"/>
            <a:ext cx="8229600" cy="418957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From Non-Compact State to Compact State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23" y="501445"/>
            <a:ext cx="6701542" cy="428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73" y="3590510"/>
            <a:ext cx="3806479" cy="5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18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9809"/>
            <a:ext cx="8229600" cy="44083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From a Compact State to a Compact State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356" y="510639"/>
            <a:ext cx="6649678" cy="4256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50" y="3556733"/>
            <a:ext cx="3130200" cy="8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19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9809"/>
            <a:ext cx="8229600" cy="44083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From a Compact State to a Non-Compact State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429" y="510639"/>
            <a:ext cx="6649677" cy="425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26" y="3566188"/>
            <a:ext cx="3331824" cy="5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6380" y="463702"/>
            <a:ext cx="6377620" cy="89191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1F497D"/>
                </a:solidFill>
              </a:rPr>
              <a:t>Nurse </a:t>
            </a:r>
            <a:r>
              <a:rPr lang="en-US" sz="2700" b="1" dirty="0">
                <a:solidFill>
                  <a:srgbClr val="1F497D"/>
                </a:solidFill>
              </a:rPr>
              <a:t>Licensure </a:t>
            </a:r>
            <a:r>
              <a:rPr lang="en-US" sz="2700" b="1" dirty="0" smtClean="0">
                <a:solidFill>
                  <a:srgbClr val="1F497D"/>
                </a:solidFill>
              </a:rPr>
              <a:t>Compact</a:t>
            </a:r>
            <a:br>
              <a:rPr lang="en-US" sz="2700" b="1" dirty="0" smtClean="0">
                <a:solidFill>
                  <a:srgbClr val="1F497D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/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Licensure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US Interstate Nursing Practice 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874" y="1897378"/>
            <a:ext cx="5106126" cy="115584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LHA</a:t>
            </a:r>
            <a:endParaRPr lang="en-US" sz="2000" b="1" dirty="0" smtClean="0"/>
          </a:p>
          <a:p>
            <a:r>
              <a:rPr lang="en-US" sz="2000" b="1" dirty="0" smtClean="0"/>
              <a:t>April </a:t>
            </a:r>
            <a:r>
              <a:rPr lang="en-US" sz="2000" b="1" dirty="0" smtClean="0"/>
              <a:t>17, </a:t>
            </a:r>
            <a:r>
              <a:rPr lang="en-US" sz="2000" b="1" dirty="0" smtClean="0"/>
              <a:t>2019</a:t>
            </a: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27" y="280650"/>
            <a:ext cx="8229600" cy="1478300"/>
          </a:xfrm>
        </p:spPr>
        <p:txBody>
          <a:bodyPr>
            <a:normAutofit/>
          </a:bodyPr>
          <a:lstStyle/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94491"/>
              </p:ext>
            </p:extLst>
          </p:nvPr>
        </p:nvGraphicFramePr>
        <p:xfrm>
          <a:off x="1101708" y="392965"/>
          <a:ext cx="6740237" cy="343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756">
                  <a:extLst>
                    <a:ext uri="{9D8B030D-6E8A-4147-A177-3AD203B41FA5}">
                      <a16:colId xmlns:a16="http://schemas.microsoft.com/office/drawing/2014/main" val="916839441"/>
                    </a:ext>
                  </a:extLst>
                </a:gridCol>
                <a:gridCol w="3339481">
                  <a:extLst>
                    <a:ext uri="{9D8B030D-6E8A-4147-A177-3AD203B41FA5}">
                      <a16:colId xmlns:a16="http://schemas.microsoft.com/office/drawing/2014/main" val="4197743132"/>
                    </a:ext>
                  </a:extLst>
                </a:gridCol>
              </a:tblGrid>
              <a:tr h="81785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Can Hospitals / Employers Best Ensure that Nurses </a:t>
                      </a:r>
                    </a:p>
                    <a:p>
                      <a:pPr algn="ctr"/>
                      <a:r>
                        <a:rPr lang="en-US" dirty="0" smtClean="0"/>
                        <a:t>Hired from other NLC States are Appropriately Licensed?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19429"/>
                  </a:ext>
                </a:extLst>
              </a:tr>
              <a:tr h="26205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the nurse a travel nurse or in a temporary placement whereby the nurse’s PSOR is another compact state? (i.e., the nurse is a visitor to your state and NOT becoming a legal resident.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nurse can practice in the state under the multistate license issued by the home state/primary state of residence.  There is no time limit.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 military spouse working in</a:t>
                      </a:r>
                      <a:r>
                        <a:rPr lang="en-US" sz="1600" baseline="0" dirty="0" smtClean="0"/>
                        <a:t> a civilian facility and stationed in your state for several years, would fall in this category.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29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27" y="280650"/>
            <a:ext cx="8229600" cy="1478300"/>
          </a:xfrm>
        </p:spPr>
        <p:txBody>
          <a:bodyPr>
            <a:normAutofit/>
          </a:bodyPr>
          <a:lstStyle/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27512"/>
              </p:ext>
            </p:extLst>
          </p:nvPr>
        </p:nvGraphicFramePr>
        <p:xfrm>
          <a:off x="213444" y="280650"/>
          <a:ext cx="8764302" cy="470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989">
                  <a:extLst>
                    <a:ext uri="{9D8B030D-6E8A-4147-A177-3AD203B41FA5}">
                      <a16:colId xmlns:a16="http://schemas.microsoft.com/office/drawing/2014/main" val="916839441"/>
                    </a:ext>
                  </a:extLst>
                </a:gridCol>
                <a:gridCol w="4342313">
                  <a:extLst>
                    <a:ext uri="{9D8B030D-6E8A-4147-A177-3AD203B41FA5}">
                      <a16:colId xmlns:a16="http://schemas.microsoft.com/office/drawing/2014/main" val="4197743132"/>
                    </a:ext>
                  </a:extLst>
                </a:gridCol>
              </a:tblGrid>
              <a:tr h="7268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Can Hospitals / Employers Best Ensure that Nurses </a:t>
                      </a:r>
                    </a:p>
                    <a:p>
                      <a:pPr algn="ctr"/>
                      <a:r>
                        <a:rPr lang="en-US" dirty="0" smtClean="0"/>
                        <a:t>Hired from other NLC States are Appropriately Licensed?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19429"/>
                  </a:ext>
                </a:extLst>
              </a:tr>
              <a:tr h="39801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the nurse changing PSOR to your state? (The nurse is making a permanent move rather than temporary).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nurse should immediately apply for license by endorsement in the new state of residence. There is no grace period. 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(Employers have managed this successfully by implementing a policy whereby the nurse must provide proof of application for licensure to the employer within X number of days of employment.)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Exception:  You hire a nurse from a</a:t>
                      </a:r>
                      <a:r>
                        <a:rPr lang="en-US" sz="1600" baseline="0" dirty="0" smtClean="0"/>
                        <a:t> neighboring state who commutes daily. The nurse is able to practice in your state under the multistate license issued by the home state.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3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518"/>
            <a:ext cx="8229600" cy="191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See the NLC </a:t>
            </a:r>
            <a:r>
              <a:rPr lang="en-US" sz="2800" dirty="0"/>
              <a:t>Toolkit at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www.ncsbn.org/nlc-toolkit.htm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30036" y="113355"/>
            <a:ext cx="622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594"/>
            <a:ext cx="8229600" cy="1130698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Nursys.com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The national nurse licensure database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2936" y="1806129"/>
            <a:ext cx="685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Employers should confirm a nurse’s authority to practice and license status at nursys.com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nursys.com will display discipline on the nurse’s license or PTP from any state.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7948" y="1764159"/>
            <a:ext cx="7780106" cy="854869"/>
          </a:xfrm>
        </p:spPr>
        <p:txBody>
          <a:bodyPr vert="horz" lIns="38100" tIns="38100" rIns="99060" bIns="38100" rtlCol="0" anchor="ctr">
            <a:normAutofit/>
          </a:bodyPr>
          <a:lstStyle/>
          <a:p>
            <a:pPr eaLnBrk="1" hangingPunct="1"/>
            <a:r>
              <a:rPr lang="en-US" altLang="en-US" sz="3600" b="1" dirty="0" smtClean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Discipline</a:t>
            </a:r>
            <a:endParaRPr lang="en-US" altLang="en-US" sz="3600" b="1" dirty="0">
              <a:ea typeface="Calibri" panose="020F0502020204030204" pitchFamily="34" charset="0"/>
              <a:cs typeface="Calibri" panose="020F050202020403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03598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39436" y="446926"/>
            <a:ext cx="7879344" cy="616451"/>
          </a:xfrm>
        </p:spPr>
        <p:txBody>
          <a:bodyPr vert="horz" lIns="38100" tIns="38100" rIns="99060" bIns="3810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panose="020B0704020202020204" pitchFamily="34" charset="0"/>
              </a:rPr>
              <a:t>How Discipline Works</a:t>
            </a:r>
            <a:endParaRPr lang="en-US" altLang="en-US" sz="3000" dirty="0">
              <a:effectLst>
                <a:outerShdw blurRad="38100" dist="38100" dir="2700000" algn="tl">
                  <a:srgbClr val="C0C0C0"/>
                </a:outerShdw>
              </a:effectLst>
              <a:sym typeface="Arial Bold" panose="020B0704020202020204" pitchFamily="34" charset="0"/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357746"/>
            <a:ext cx="5886450" cy="3195968"/>
          </a:xfrm>
        </p:spPr>
        <p:txBody>
          <a:bodyPr vert="horz" lIns="38100" tIns="38100" rIns="99060" bIns="3810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100" dirty="0"/>
              <a:t>A remote state may take adverse action </a:t>
            </a:r>
            <a:r>
              <a:rPr lang="en-US" sz="2100" dirty="0" smtClean="0"/>
              <a:t>against the licensee’s Privilege </a:t>
            </a:r>
            <a:r>
              <a:rPr lang="en-US" sz="2100" dirty="0"/>
              <a:t>to </a:t>
            </a:r>
            <a:r>
              <a:rPr lang="en-US" sz="2100" dirty="0" smtClean="0"/>
              <a:t>Practice </a:t>
            </a:r>
            <a:r>
              <a:rPr lang="en-US" sz="2100" dirty="0"/>
              <a:t>within that </a:t>
            </a:r>
            <a:r>
              <a:rPr lang="en-US" sz="2100" dirty="0" smtClean="0"/>
              <a:t>remote </a:t>
            </a:r>
            <a:r>
              <a:rPr lang="en-US" sz="2100" dirty="0"/>
              <a:t>state.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100" dirty="0"/>
          </a:p>
          <a:p>
            <a:pPr>
              <a:lnSpc>
                <a:spcPct val="90000"/>
              </a:lnSpc>
              <a:defRPr/>
            </a:pPr>
            <a:r>
              <a:rPr lang="en-US" sz="2100" dirty="0" smtClean="0">
                <a:latin typeface="Zapf Dingbats"/>
                <a:ea typeface="Zapf Dingbats"/>
                <a:cs typeface="Zapf Dingbats"/>
                <a:sym typeface="Zapf Dingbats"/>
              </a:rPr>
              <a:t>The </a:t>
            </a:r>
            <a:r>
              <a:rPr lang="en-US" sz="2100" dirty="0">
                <a:latin typeface="Zapf Dingbats"/>
                <a:ea typeface="Zapf Dingbats"/>
                <a:cs typeface="Zapf Dingbats"/>
                <a:sym typeface="Zapf Dingbats"/>
              </a:rPr>
              <a:t>home state may take action against the license.  </a:t>
            </a:r>
            <a:r>
              <a:rPr lang="en-US" sz="2100" dirty="0" smtClean="0">
                <a:latin typeface="Zapf Dingbats"/>
                <a:ea typeface="Zapf Dingbats"/>
                <a:cs typeface="Zapf Dingbats"/>
                <a:sym typeface="Zapf Dingbats"/>
              </a:rPr>
              <a:t>The h</a:t>
            </a:r>
            <a:r>
              <a:rPr lang="en-US" sz="2100" dirty="0" smtClean="0"/>
              <a:t>ome state’s </a:t>
            </a:r>
            <a:r>
              <a:rPr lang="en-US" sz="2100" dirty="0"/>
              <a:t>action </a:t>
            </a:r>
            <a:r>
              <a:rPr lang="en-US" sz="2100" dirty="0" smtClean="0"/>
              <a:t>removes all multistate privileges. This protects all compact states from the licensee. The license becomes a single state license.</a:t>
            </a:r>
            <a:endParaRPr lang="en-US" sz="21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326239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27070" y="240159"/>
            <a:ext cx="7780106" cy="854869"/>
          </a:xfrm>
        </p:spPr>
        <p:txBody>
          <a:bodyPr vert="horz" lIns="38100" tIns="38100" rIns="99060" bIns="38100" rtlCol="0" anchor="ctr">
            <a:normAutofit/>
          </a:bodyPr>
          <a:lstStyle/>
          <a:p>
            <a:pPr eaLnBrk="1" hangingPunct="1"/>
            <a:r>
              <a:rPr lang="en-US" altLang="en-US" sz="2700" dirty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A PTP </a:t>
            </a:r>
            <a:r>
              <a:rPr lang="en-US" altLang="en-US" sz="2700" dirty="0" smtClean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(Remote State) Discipline </a:t>
            </a:r>
            <a:r>
              <a:rPr lang="en-US" altLang="en-US" sz="2700" dirty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Scenario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374168" y="1433945"/>
            <a:ext cx="6087666" cy="3263447"/>
          </a:xfrm>
        </p:spPr>
        <p:txBody>
          <a:bodyPr vert="horz" lIns="38100" tIns="38100" rIns="99060" bIns="38100" rtlCol="0">
            <a:normAutofit/>
          </a:bodyPr>
          <a:lstStyle/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ym typeface="Lucida Grande"/>
              </a:rPr>
              <a:t>Mary is a resident of Texas (a compact state) and holds a Texas multistate license.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ym typeface="Lucida Grande"/>
              </a:rPr>
              <a:t>Mary accepts a temporary travel nurse assignment in Louisiana, a compact state.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ym typeface="Lucida Grande"/>
              </a:rPr>
              <a:t>While practicing in Louisiana, she violates the </a:t>
            </a:r>
            <a:r>
              <a:rPr lang="en-US" altLang="en-US" sz="2000" dirty="0" smtClean="0">
                <a:sym typeface="Lucida Grande"/>
              </a:rPr>
              <a:t>Louisiana </a:t>
            </a:r>
            <a:r>
              <a:rPr lang="en-US" altLang="en-US" sz="2000" dirty="0">
                <a:sym typeface="Lucida Grande"/>
              </a:rPr>
              <a:t>nurse practice act by diverting controlled substance drugs.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ym typeface="Lucida Grande"/>
              </a:rPr>
              <a:t>The hospital reports Mary to the LA BON.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sz="1800" dirty="0">
              <a:ea typeface="Constantia" panose="02030602050306030303" pitchFamily="18" charset="0"/>
              <a:cs typeface="Constantia" panose="02030602050306030303" pitchFamily="18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3050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27070" y="240160"/>
            <a:ext cx="7780106" cy="613281"/>
          </a:xfrm>
        </p:spPr>
        <p:txBody>
          <a:bodyPr vert="horz" lIns="38100" tIns="38100" rIns="99060" bIns="38100" rtlCol="0" anchor="ctr">
            <a:normAutofit fontScale="90000"/>
          </a:bodyPr>
          <a:lstStyle/>
          <a:p>
            <a:r>
              <a:rPr lang="en-US" altLang="en-US" sz="2700" dirty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A PTP (Remote State) Discipline Scenario (Cont’d)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374168" y="1028700"/>
            <a:ext cx="6087666" cy="3817620"/>
          </a:xfrm>
        </p:spPr>
        <p:txBody>
          <a:bodyPr vert="horz" lIns="38100" tIns="38100" rIns="99060" bIns="38100" rtlCol="0">
            <a:normAutofit/>
          </a:bodyPr>
          <a:lstStyle/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650" dirty="0" smtClean="0">
                <a:sym typeface="Lucida Grande"/>
              </a:rPr>
              <a:t>5.   </a:t>
            </a:r>
            <a:r>
              <a:rPr lang="en-US" altLang="en-US" sz="1800" dirty="0" smtClean="0">
                <a:sym typeface="Lucida Grande"/>
              </a:rPr>
              <a:t>LA </a:t>
            </a:r>
            <a:r>
              <a:rPr lang="en-US" altLang="en-US" sz="1800" dirty="0">
                <a:sym typeface="Lucida Grande"/>
              </a:rPr>
              <a:t>BON receives the complaint and after a </a:t>
            </a:r>
            <a:r>
              <a:rPr lang="en-US" altLang="en-US" sz="1800" dirty="0" smtClean="0">
                <a:sym typeface="Lucida Grande"/>
              </a:rPr>
              <a:t>		</a:t>
            </a:r>
            <a:r>
              <a:rPr lang="en-US" altLang="en-US" sz="1800" dirty="0">
                <a:sym typeface="Lucida Grande"/>
              </a:rPr>
              <a:t>	 </a:t>
            </a:r>
            <a:r>
              <a:rPr lang="en-US" altLang="en-US" sz="1800" dirty="0" smtClean="0">
                <a:sym typeface="Lucida Grande"/>
              </a:rPr>
              <a:t>   preliminary </a:t>
            </a:r>
            <a:r>
              <a:rPr lang="en-US" altLang="en-US" sz="1800" dirty="0">
                <a:sym typeface="Lucida Grande"/>
              </a:rPr>
              <a:t>inquiry, decides that an investigation 	</a:t>
            </a:r>
            <a:r>
              <a:rPr lang="en-US" altLang="en-US" sz="1800" dirty="0" smtClean="0">
                <a:sym typeface="Lucida Grande"/>
              </a:rPr>
              <a:t>	    is </a:t>
            </a:r>
            <a:r>
              <a:rPr lang="en-US" altLang="en-US" sz="1800" dirty="0">
                <a:sym typeface="Lucida Grande"/>
              </a:rPr>
              <a:t>warranted.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800" dirty="0" smtClean="0">
                <a:sym typeface="Lucida Grande"/>
              </a:rPr>
              <a:t>6.   LA </a:t>
            </a:r>
            <a:r>
              <a:rPr lang="en-US" altLang="en-US" sz="1800" dirty="0">
                <a:sym typeface="Lucida Grande"/>
              </a:rPr>
              <a:t>BON conducts the investigation because that </a:t>
            </a:r>
            <a:r>
              <a:rPr lang="en-US" altLang="en-US" sz="1800" dirty="0" smtClean="0">
                <a:sym typeface="Lucida Grande"/>
              </a:rPr>
              <a:t>		    is where </a:t>
            </a:r>
            <a:r>
              <a:rPr lang="en-US" altLang="en-US" sz="1800" dirty="0">
                <a:sym typeface="Lucida Grande"/>
              </a:rPr>
              <a:t>the violation occurred. </a:t>
            </a:r>
          </a:p>
          <a:p>
            <a:pPr marL="685800" lvl="1" indent="-342900">
              <a:lnSpc>
                <a:spcPct val="90000"/>
              </a:lnSpc>
              <a:buAutoNum type="arabicPeriod" startAt="7"/>
            </a:pPr>
            <a:r>
              <a:rPr lang="en-US" altLang="en-US" sz="1800" dirty="0">
                <a:sym typeface="Lucida Grande"/>
              </a:rPr>
              <a:t>LA BON turns on the Nurse Alert in the licensee’s Nursys file, as appropriate.</a:t>
            </a:r>
          </a:p>
          <a:p>
            <a:pPr marL="685800" lvl="1" indent="-342900">
              <a:lnSpc>
                <a:spcPct val="90000"/>
              </a:lnSpc>
              <a:buAutoNum type="arabicPeriod" startAt="7"/>
            </a:pPr>
            <a:r>
              <a:rPr lang="en-US" altLang="en-US" sz="1800" dirty="0">
                <a:sym typeface="Lucida Grande"/>
              </a:rPr>
              <a:t>Since LA is the remote state, LA BON staff notify </a:t>
            </a:r>
            <a:r>
              <a:rPr lang="en-US" altLang="en-US" sz="1800" dirty="0" smtClean="0">
                <a:sym typeface="Lucida Grande"/>
              </a:rPr>
              <a:t>the licensee’s home state, TX BON, </a:t>
            </a:r>
            <a:r>
              <a:rPr lang="en-US" altLang="en-US" sz="1800" dirty="0">
                <a:sym typeface="Lucida Grande"/>
              </a:rPr>
              <a:t>via speed memo or phone that one of their multistate license holders is under investigation in LA. </a:t>
            </a:r>
            <a:r>
              <a:rPr lang="en-US" altLang="en-US" sz="1650" dirty="0">
                <a:sym typeface="Lucida Grande"/>
              </a:rPr>
              <a:t>						</a:t>
            </a:r>
            <a:endParaRPr lang="en-US" altLang="en-US" sz="1500" dirty="0">
              <a:ea typeface="Constantia" panose="02030602050306030303" pitchFamily="18" charset="0"/>
              <a:cs typeface="Constantia" panose="02030602050306030303" pitchFamily="18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357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27070" y="240160"/>
            <a:ext cx="7780106" cy="613281"/>
          </a:xfrm>
        </p:spPr>
        <p:txBody>
          <a:bodyPr vert="horz" lIns="38100" tIns="38100" rIns="99060" bIns="38100" rtlCol="0" anchor="ctr">
            <a:normAutofit fontScale="90000"/>
          </a:bodyPr>
          <a:lstStyle/>
          <a:p>
            <a:r>
              <a:rPr lang="en-US" altLang="en-US" sz="2700" dirty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A PTP (Remote State) Discipline Scenario (Cont’d)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374168" y="1028700"/>
            <a:ext cx="6087666" cy="3817620"/>
          </a:xfrm>
        </p:spPr>
        <p:txBody>
          <a:bodyPr vert="horz" lIns="38100" tIns="38100" rIns="99060" bIns="38100" rtlCol="0">
            <a:normAutofit/>
          </a:bodyPr>
          <a:lstStyle/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650" dirty="0">
                <a:sym typeface="Lucida Grande"/>
              </a:rPr>
              <a:t>	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800" dirty="0">
                <a:sym typeface="Lucida Grande"/>
              </a:rPr>
              <a:t>9.	LA BON treats the licensee as if the licensee </a:t>
            </a:r>
            <a:r>
              <a:rPr lang="en-US" altLang="en-US" sz="1800" dirty="0" smtClean="0">
                <a:sym typeface="Lucida Grande"/>
              </a:rPr>
              <a:t>			were </a:t>
            </a:r>
            <a:r>
              <a:rPr lang="en-US" altLang="en-US" sz="1800" dirty="0">
                <a:sym typeface="Lucida Grande"/>
              </a:rPr>
              <a:t>a </a:t>
            </a:r>
            <a:r>
              <a:rPr lang="en-US" altLang="en-US" sz="1800" dirty="0" smtClean="0">
                <a:sym typeface="Lucida Grande"/>
              </a:rPr>
              <a:t>resident </a:t>
            </a:r>
            <a:r>
              <a:rPr lang="en-US" altLang="en-US" sz="1800" dirty="0">
                <a:sym typeface="Lucida Grande"/>
              </a:rPr>
              <a:t>of LA, applying its state laws to </a:t>
            </a:r>
            <a:r>
              <a:rPr lang="en-US" altLang="en-US" sz="1800" dirty="0" smtClean="0">
                <a:sym typeface="Lucida Grande"/>
              </a:rPr>
              <a:t>			the case when disciplining the </a:t>
            </a:r>
            <a:r>
              <a:rPr lang="en-US" altLang="en-US" sz="1800" dirty="0">
                <a:sym typeface="Lucida Grande"/>
              </a:rPr>
              <a:t>PTP.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800" dirty="0">
                <a:sym typeface="Lucida Grande"/>
              </a:rPr>
              <a:t>10.	At the conclusion of the investigation, LA BON 	</a:t>
            </a:r>
            <a:r>
              <a:rPr lang="en-US" altLang="en-US" sz="1800" dirty="0" smtClean="0">
                <a:sym typeface="Lucida Grande"/>
              </a:rPr>
              <a:t>		sends the licensee </a:t>
            </a:r>
            <a:r>
              <a:rPr lang="en-US" altLang="en-US" sz="1800" dirty="0">
                <a:sym typeface="Lucida Grande"/>
              </a:rPr>
              <a:t>investigative file to TX BON.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800" dirty="0">
                <a:sym typeface="Lucida Grande"/>
              </a:rPr>
              <a:t>11.	TX BON takes action on the multistate license as </a:t>
            </a:r>
            <a:r>
              <a:rPr lang="en-US" altLang="en-US" sz="1800" dirty="0" smtClean="0">
                <a:sym typeface="Lucida Grande"/>
              </a:rPr>
              <a:t>			if the violation </a:t>
            </a:r>
            <a:r>
              <a:rPr lang="en-US" altLang="en-US" sz="1800" dirty="0">
                <a:sym typeface="Lucida Grande"/>
              </a:rPr>
              <a:t>occurred in Texas, applying its own 	</a:t>
            </a:r>
            <a:r>
              <a:rPr lang="en-US" altLang="en-US" sz="1800" dirty="0" smtClean="0">
                <a:sym typeface="Lucida Grande"/>
              </a:rPr>
              <a:t>	state </a:t>
            </a:r>
            <a:r>
              <a:rPr lang="en-US" altLang="en-US" sz="1800" dirty="0">
                <a:sym typeface="Lucida Grande"/>
              </a:rPr>
              <a:t>laws. </a:t>
            </a:r>
            <a:r>
              <a:rPr lang="en-US" altLang="en-US" sz="1800" dirty="0" smtClean="0">
                <a:sym typeface="Lucida Grande"/>
              </a:rPr>
              <a:t>(Texas does not repeat the 					investigation.)</a:t>
            </a:r>
            <a:endParaRPr lang="en-US" altLang="en-US" sz="1800" dirty="0">
              <a:sym typeface="Lucida Grande"/>
            </a:endParaRPr>
          </a:p>
          <a:p>
            <a:pPr marL="342900" lvl="1" indent="0">
              <a:lnSpc>
                <a:spcPct val="90000"/>
              </a:lnSpc>
              <a:buNone/>
            </a:pPr>
            <a:r>
              <a:rPr lang="en-US" altLang="en-US" sz="1800" dirty="0">
                <a:sym typeface="Lucida Grande"/>
              </a:rPr>
              <a:t>12.	TX BON converts the multistate license to single 	</a:t>
            </a:r>
            <a:r>
              <a:rPr lang="en-US" altLang="en-US" sz="1800" dirty="0" smtClean="0">
                <a:sym typeface="Lucida Grande"/>
              </a:rPr>
              <a:t>		state</a:t>
            </a:r>
            <a:r>
              <a:rPr lang="en-US" altLang="en-US" sz="1800" dirty="0">
                <a:sym typeface="Lucida Grande"/>
              </a:rPr>
              <a:t>, as appropriate.	</a:t>
            </a:r>
            <a:r>
              <a:rPr lang="en-US" altLang="en-US" sz="1650" dirty="0">
                <a:sym typeface="Lucida Grande"/>
              </a:rPr>
              <a:t>					</a:t>
            </a:r>
            <a:endParaRPr lang="en-US" altLang="en-US" sz="1500" dirty="0">
              <a:ea typeface="Constantia" panose="02030602050306030303" pitchFamily="18" charset="0"/>
              <a:cs typeface="Constantia" panose="02030602050306030303" pitchFamily="18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1471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700" dirty="0"/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r>
              <a:rPr lang="en-US" sz="2100" spc="6" dirty="0">
                <a:solidFill>
                  <a:prstClr val="black"/>
                </a:solidFill>
                <a:latin typeface="Calibri" panose="020F0502020204030204" pitchFamily="34" charset="0"/>
              </a:rPr>
              <a:t>Jim Puente, MS, MJ, CAE</a:t>
            </a:r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r>
              <a:rPr lang="en-US" sz="2100" spc="6" dirty="0">
                <a:solidFill>
                  <a:prstClr val="black"/>
                </a:solidFill>
                <a:latin typeface="Calibri" panose="020F0502020204030204" pitchFamily="34" charset="0"/>
              </a:rPr>
              <a:t>Director, Nurse Licensure Compact</a:t>
            </a:r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endParaRPr lang="en-US" sz="2100" spc="6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r>
              <a:rPr lang="en-US" sz="2100" spc="6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nursecompact@ncsbn.org</a:t>
            </a:r>
            <a:r>
              <a:rPr lang="en-US" sz="2100" spc="6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r>
              <a:rPr lang="en-US" sz="2100" spc="6" dirty="0" smtClean="0">
                <a:solidFill>
                  <a:prstClr val="black"/>
                </a:solidFill>
                <a:latin typeface="Calibri" panose="020F0502020204030204" pitchFamily="34" charset="0"/>
              </a:rPr>
              <a:t>nursecompact.com</a:t>
            </a:r>
          </a:p>
          <a:p>
            <a:pPr marL="0" indent="0" algn="ctr" defTabSz="514350">
              <a:lnSpc>
                <a:spcPct val="95000"/>
              </a:lnSpc>
              <a:spcBef>
                <a:spcPts val="788"/>
              </a:spcBef>
              <a:spcAft>
                <a:spcPts val="113"/>
              </a:spcAft>
              <a:buClr>
                <a:srgbClr val="4F81BD"/>
              </a:buClr>
              <a:buSzPct val="80000"/>
              <a:buNone/>
            </a:pPr>
            <a:r>
              <a:rPr lang="en-US" sz="2100" spc="6" dirty="0" smtClean="0">
                <a:solidFill>
                  <a:prstClr val="black"/>
                </a:solidFill>
                <a:latin typeface="Calibri" panose="020F0502020204030204" pitchFamily="34" charset="0"/>
              </a:rPr>
              <a:t>ncsbn.org/</a:t>
            </a:r>
            <a:r>
              <a:rPr lang="en-US" sz="2100" spc="6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nlc</a:t>
            </a:r>
            <a:r>
              <a:rPr lang="en-US" sz="2100" spc="6" dirty="0" smtClean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endParaRPr lang="en-US" sz="2100" spc="6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7948" y="1764159"/>
            <a:ext cx="7780106" cy="854869"/>
          </a:xfrm>
        </p:spPr>
        <p:txBody>
          <a:bodyPr vert="horz" lIns="38100" tIns="38100" rIns="99060" bIns="38100" rtlCol="0" anchor="ctr">
            <a:normAutofit/>
          </a:bodyPr>
          <a:lstStyle/>
          <a:p>
            <a:pPr eaLnBrk="1" hangingPunct="1"/>
            <a:r>
              <a:rPr lang="en-US" altLang="en-US" sz="3600" b="1" dirty="0" smtClean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Overview</a:t>
            </a:r>
            <a:endParaRPr lang="en-US" altLang="en-US" sz="3600" b="1" dirty="0">
              <a:ea typeface="Calibri" panose="020F0502020204030204" pitchFamily="34" charset="0"/>
              <a:cs typeface="Calibri" panose="020F050202020403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7474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AEA754F-6914-4EC4-9208-CBD88C748664}" type="slidenum">
              <a:rPr lang="en-US" sz="1350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4</a:t>
            </a:fld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7136" y="1012055"/>
            <a:ext cx="2218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31 States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in Which a Nurse Holding a Multistate License can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Practice (as of 7/1/19)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255"/>
            <a:ext cx="6839064" cy="45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76" y="0"/>
            <a:ext cx="7409524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0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Licensure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778"/>
            <a:ext cx="8229600" cy="319976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sz="2800" b="1" dirty="0" smtClean="0"/>
              <a:t>Mutual </a:t>
            </a:r>
            <a:r>
              <a:rPr lang="en-US" altLang="en-US" sz="2800" b="1" dirty="0"/>
              <a:t>Recognition </a:t>
            </a:r>
            <a:r>
              <a:rPr lang="en-US" altLang="en-US" sz="2800" b="1" dirty="0" smtClean="0"/>
              <a:t>(Driver’s License Model)</a:t>
            </a:r>
          </a:p>
          <a:p>
            <a:pPr>
              <a:lnSpc>
                <a:spcPct val="130000"/>
              </a:lnSpc>
            </a:pPr>
            <a:r>
              <a:rPr lang="en-US" altLang="en-US" sz="2800" dirty="0" smtClean="0"/>
              <a:t>A state-based license</a:t>
            </a:r>
          </a:p>
          <a:p>
            <a:pPr>
              <a:lnSpc>
                <a:spcPct val="130000"/>
              </a:lnSpc>
            </a:pPr>
            <a:r>
              <a:rPr lang="en-US" altLang="en-US" sz="2800" dirty="0" smtClean="0"/>
              <a:t>Nationally </a:t>
            </a:r>
            <a:r>
              <a:rPr lang="en-US" altLang="en-US" sz="2800" dirty="0"/>
              <a:t>recognized </a:t>
            </a:r>
            <a:endParaRPr lang="en-US" altLang="en-US" sz="2800" dirty="0" smtClean="0"/>
          </a:p>
          <a:p>
            <a:pPr>
              <a:lnSpc>
                <a:spcPct val="130000"/>
              </a:lnSpc>
            </a:pPr>
            <a:r>
              <a:rPr lang="en-US" altLang="en-US" sz="2800" dirty="0" smtClean="0"/>
              <a:t>Locally enforced</a:t>
            </a:r>
            <a:endParaRPr lang="en-US" altLang="en-US" sz="2800" dirty="0"/>
          </a:p>
          <a:p>
            <a:pPr>
              <a:lnSpc>
                <a:spcPct val="130000"/>
              </a:lnSpc>
            </a:pPr>
            <a:endParaRPr lang="en-US" altLang="en-US" dirty="0"/>
          </a:p>
          <a:p>
            <a:pPr marL="728663" lvl="1" indent="-428625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Primary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341"/>
            <a:ext cx="8229600" cy="3199766"/>
          </a:xfrm>
        </p:spPr>
        <p:txBody>
          <a:bodyPr>
            <a:normAutofit/>
          </a:bodyPr>
          <a:lstStyle/>
          <a:p>
            <a:r>
              <a:rPr lang="en-US" sz="2100" dirty="0"/>
              <a:t>Nurse </a:t>
            </a:r>
            <a:r>
              <a:rPr lang="en-US" sz="2100" dirty="0" smtClean="0"/>
              <a:t>who meets 11 uniform license requirements is </a:t>
            </a:r>
            <a:r>
              <a:rPr lang="en-US" sz="2100" dirty="0"/>
              <a:t>issued a multistate license in the declared primary state of residence </a:t>
            </a:r>
            <a:r>
              <a:rPr lang="en-US" sz="2100" b="1" dirty="0"/>
              <a:t>(PSOR) </a:t>
            </a:r>
            <a:r>
              <a:rPr lang="en-US" sz="2100" dirty="0"/>
              <a:t>known as the </a:t>
            </a:r>
            <a:r>
              <a:rPr lang="en-US" sz="2100" b="1" dirty="0"/>
              <a:t>home state</a:t>
            </a:r>
          </a:p>
          <a:p>
            <a:endParaRPr lang="en-US" sz="2100" dirty="0"/>
          </a:p>
          <a:p>
            <a:r>
              <a:rPr lang="en-US" sz="2100" dirty="0"/>
              <a:t>Nurse holds only one multistate license issued by the home state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The multistate </a:t>
            </a:r>
            <a:r>
              <a:rPr lang="en-US" sz="2100" dirty="0"/>
              <a:t>licensure </a:t>
            </a:r>
            <a:r>
              <a:rPr lang="en-US" sz="2100" dirty="0" smtClean="0"/>
              <a:t>gives the nurse the privilege </a:t>
            </a:r>
            <a:r>
              <a:rPr lang="en-US" sz="2100" dirty="0"/>
              <a:t>to practice </a:t>
            </a:r>
            <a:r>
              <a:rPr lang="en-US" sz="2100" b="1" dirty="0" smtClean="0"/>
              <a:t>(PTP) </a:t>
            </a:r>
            <a:r>
              <a:rPr lang="en-US" sz="2100" dirty="0" smtClean="0"/>
              <a:t>in </a:t>
            </a:r>
            <a:r>
              <a:rPr lang="en-US" sz="2100" dirty="0"/>
              <a:t>other Compact states </a:t>
            </a:r>
            <a:r>
              <a:rPr lang="en-US" sz="2100" b="1" dirty="0"/>
              <a:t>(remote states)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7948" y="1764159"/>
            <a:ext cx="7780106" cy="854869"/>
          </a:xfrm>
        </p:spPr>
        <p:txBody>
          <a:bodyPr vert="horz" lIns="38100" tIns="38100" rIns="99060" bIns="38100" rtlCol="0" anchor="ctr">
            <a:normAutofit/>
          </a:bodyPr>
          <a:lstStyle/>
          <a:p>
            <a:pPr eaLnBrk="1" hangingPunct="1"/>
            <a:r>
              <a:rPr lang="en-US" altLang="en-US" sz="3600" b="1" dirty="0" smtClean="0">
                <a:ea typeface="Calibri" panose="020F0502020204030204" pitchFamily="34" charset="0"/>
                <a:cs typeface="Calibri" panose="020F0502020204030204" pitchFamily="34" charset="0"/>
                <a:sym typeface="Lucida Grande"/>
              </a:rPr>
              <a:t>Licensure</a:t>
            </a:r>
            <a:endParaRPr lang="en-US" altLang="en-US" sz="3600" b="1" dirty="0">
              <a:ea typeface="Calibri" panose="020F0502020204030204" pitchFamily="34" charset="0"/>
              <a:cs typeface="Calibri" panose="020F0502020204030204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45939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How Licensure Works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933"/>
            <a:ext cx="8229600" cy="31997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obtain a multistate license, a nurse must be a legal resident of a compact state.</a:t>
            </a:r>
          </a:p>
          <a:p>
            <a:r>
              <a:rPr lang="en-US" dirty="0" smtClean="0"/>
              <a:t>While maintaining residency in a compact state, a nurse may practice in any compact state without taking any additional steps.</a:t>
            </a:r>
          </a:p>
          <a:p>
            <a:r>
              <a:rPr lang="en-US" dirty="0" smtClean="0"/>
              <a:t>If a nurse changes primary state of legal residency, then the nurse needs to immediately apply for a license by endorsement in the new state of residency.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980</Words>
  <Application>Microsoft Office PowerPoint</Application>
  <PresentationFormat>On-screen Show (16:9)</PresentationFormat>
  <Paragraphs>143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Bold</vt:lpstr>
      <vt:lpstr>Calibri</vt:lpstr>
      <vt:lpstr>Constantia</vt:lpstr>
      <vt:lpstr>Lucida Grande</vt:lpstr>
      <vt:lpstr>Times New Roman</vt:lpstr>
      <vt:lpstr>Zapf Dingbats</vt:lpstr>
      <vt:lpstr>Custom Design</vt:lpstr>
      <vt:lpstr>2_Custom Design</vt:lpstr>
      <vt:lpstr>1_Custom Design</vt:lpstr>
      <vt:lpstr>3_Custom Design</vt:lpstr>
      <vt:lpstr>4_Custom Design</vt:lpstr>
      <vt:lpstr>PowerPoint Presentation</vt:lpstr>
      <vt:lpstr>Nurse Licensure Compact  Licensure Solution for US Interstate Nursing Practice </vt:lpstr>
      <vt:lpstr>Overview</vt:lpstr>
      <vt:lpstr>PowerPoint Presentation</vt:lpstr>
      <vt:lpstr>PowerPoint Presentation</vt:lpstr>
      <vt:lpstr>The Licensure Model</vt:lpstr>
      <vt:lpstr>Primary Concepts</vt:lpstr>
      <vt:lpstr>Licensure</vt:lpstr>
      <vt:lpstr>How Licensure Works</vt:lpstr>
      <vt:lpstr>How does a Current LA Resident who Holds a LA License Obtain a LA Multistate License?</vt:lpstr>
      <vt:lpstr>How does a Nurse who (does not hold a LA license)  and is a New LA Resident or  a New Graduate Making LA the PSOR  Obtain a Multistate License?</vt:lpstr>
      <vt:lpstr>11 Uniform Licensure Requirements</vt:lpstr>
      <vt:lpstr>Uniform Licensure Requirements (Continued)</vt:lpstr>
      <vt:lpstr>Uniform Licensure Requirements (Continued)</vt:lpstr>
      <vt:lpstr>Moving Scenarios  (Changing Primary State of Residence,  i.e., Changing State of Legal Residency)</vt:lpstr>
      <vt:lpstr>How is Primary State of Residence (PSOR) defined?</vt:lpstr>
      <vt:lpstr>From Non-Compact State to Compact State</vt:lpstr>
      <vt:lpstr>From a Compact State to a Compact State</vt:lpstr>
      <vt:lpstr>From a Compact State to a Non-Compact State</vt:lpstr>
      <vt:lpstr> </vt:lpstr>
      <vt:lpstr> </vt:lpstr>
      <vt:lpstr>PowerPoint Presentation</vt:lpstr>
      <vt:lpstr>Nursys.com The national nurse licensure database </vt:lpstr>
      <vt:lpstr>Discipline</vt:lpstr>
      <vt:lpstr>How Discipline Works</vt:lpstr>
      <vt:lpstr>A PTP (Remote State) Discipline Scenario</vt:lpstr>
      <vt:lpstr>A PTP (Remote State) Discipline Scenario (Cont’d)</vt:lpstr>
      <vt:lpstr>A PTP (Remote State) Discipline Scenario (Cont’d)</vt:lpstr>
      <vt:lpstr>Thank you!</vt:lpstr>
    </vt:vector>
  </TitlesOfParts>
  <Company>NCSBN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Kalona Owens</dc:creator>
  <cp:lastModifiedBy>Jim Puente</cp:lastModifiedBy>
  <cp:revision>64</cp:revision>
  <dcterms:created xsi:type="dcterms:W3CDTF">2016-02-29T21:15:18Z</dcterms:created>
  <dcterms:modified xsi:type="dcterms:W3CDTF">2019-04-17T14:17:36Z</dcterms:modified>
</cp:coreProperties>
</file>